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n"/>
          <p:cNvSpPr txBox="1"/>
          <p:nvPr>
            <p:ph idx="2" type="hdr"/>
          </p:nvPr>
        </p:nvSpPr>
        <p:spPr>
          <a:xfrm flipH="1">
            <a:off x="388620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n"/>
          <p:cNvSpPr txBox="1"/>
          <p:nvPr>
            <p:ph idx="10" type="dt"/>
          </p:nvPr>
        </p:nvSpPr>
        <p:spPr>
          <a:xfrm flipH="1">
            <a:off x="1587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n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n"/>
          <p:cNvSpPr txBox="1"/>
          <p:nvPr>
            <p:ph idx="11" type="ftr"/>
          </p:nvPr>
        </p:nvSpPr>
        <p:spPr>
          <a:xfrm flipH="1">
            <a:off x="38862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n"/>
          <p:cNvSpPr txBox="1"/>
          <p:nvPr>
            <p:ph idx="12" type="sldNum"/>
          </p:nvPr>
        </p:nvSpPr>
        <p:spPr>
          <a:xfrm flipH="1">
            <a:off x="1587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7" name="Google Shape;127;p1:notes"/>
          <p:cNvSpPr txBox="1"/>
          <p:nvPr>
            <p:ph idx="12" type="sldNum"/>
          </p:nvPr>
        </p:nvSpPr>
        <p:spPr>
          <a:xfrm flipH="1">
            <a:off x="1587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 flipH="1"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6:notes"/>
          <p:cNvSpPr txBox="1"/>
          <p:nvPr>
            <p:ph idx="12" type="sldNum"/>
          </p:nvPr>
        </p:nvSpPr>
        <p:spPr>
          <a:xfrm flipH="1">
            <a:off x="1587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>
                <a:latin typeface="Tahoma"/>
                <a:ea typeface="Tahoma"/>
                <a:cs typeface="Tahoma"/>
                <a:sym typeface="Tahoma"/>
              </a:rPr>
              <a:t>‹#›</a:t>
            </a:fld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bg>
      <p:bgPr>
        <a:solidFill>
          <a:schemeClr val="accent2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type="ctrTitle"/>
          </p:nvPr>
        </p:nvSpPr>
        <p:spPr>
          <a:xfrm flipH="1">
            <a:off x="1600200" y="2386744"/>
            <a:ext cx="89916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"/>
          <p:cNvSpPr txBox="1"/>
          <p:nvPr>
            <p:ph idx="1" type="subTitle"/>
          </p:nvPr>
        </p:nvSpPr>
        <p:spPr>
          <a:xfrm flipH="1">
            <a:off x="2695206" y="4352544"/>
            <a:ext cx="6801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2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12"/>
          <p:cNvSpPr txBox="1"/>
          <p:nvPr>
            <p:ph type="title"/>
          </p:nvPr>
        </p:nvSpPr>
        <p:spPr>
          <a:xfrm flipH="1">
            <a:off x="6888577" y="2243828"/>
            <a:ext cx="4494900" cy="113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Tahoma"/>
              <a:buNone/>
              <a:defRPr sz="2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/>
          <p:nvPr>
            <p:ph idx="2" type="pic"/>
          </p:nvPr>
        </p:nvSpPr>
        <p:spPr>
          <a:xfrm flipH="1">
            <a:off x="-5999" y="0"/>
            <a:ext cx="610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08" name="Google Shape;108;p12"/>
          <p:cNvSpPr txBox="1"/>
          <p:nvPr>
            <p:ph idx="1" type="body"/>
          </p:nvPr>
        </p:nvSpPr>
        <p:spPr>
          <a:xfrm flipH="1">
            <a:off x="7281732" y="3549918"/>
            <a:ext cx="3794700" cy="219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12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2"/>
          <p:cNvSpPr txBox="1"/>
          <p:nvPr>
            <p:ph idx="11" type="ftr"/>
          </p:nvPr>
        </p:nvSpPr>
        <p:spPr>
          <a:xfrm flipH="1">
            <a:off x="6262428" y="6236208"/>
            <a:ext cx="512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2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3"/>
          <p:cNvSpPr txBox="1"/>
          <p:nvPr>
            <p:ph idx="1" type="body"/>
          </p:nvPr>
        </p:nvSpPr>
        <p:spPr>
          <a:xfrm flipH="1" rot="-5400000">
            <a:off x="4545036" y="324144"/>
            <a:ext cx="3102000" cy="7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3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 flipH="1" rot="5400000">
            <a:off x="397738" y="2779590"/>
            <a:ext cx="4983600" cy="12987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 flipH="1" rot="5400000">
            <a:off x="4369764" y="329640"/>
            <a:ext cx="4983600" cy="6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4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4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" type="body"/>
          </p:nvPr>
        </p:nvSpPr>
        <p:spPr>
          <a:xfrm flipH="1">
            <a:off x="2231064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4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bg>
      <p:bgPr>
        <a:solidFill>
          <a:schemeClr val="accen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ctrTitle"/>
          </p:nvPr>
        </p:nvSpPr>
        <p:spPr>
          <a:xfrm flipH="1">
            <a:off x="1600200" y="2386744"/>
            <a:ext cx="89916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subTitle"/>
          </p:nvPr>
        </p:nvSpPr>
        <p:spPr>
          <a:xfrm flipH="1">
            <a:off x="2695206" y="4352544"/>
            <a:ext cx="68016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" name="Google Shape;62;p5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>
            <p:ph type="title"/>
          </p:nvPr>
        </p:nvSpPr>
        <p:spPr>
          <a:xfrm flipH="1">
            <a:off x="1600200" y="2386744"/>
            <a:ext cx="89916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Tahoma"/>
              <a:buNone/>
              <a:defRPr sz="38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" type="body"/>
          </p:nvPr>
        </p:nvSpPr>
        <p:spPr>
          <a:xfrm flipH="1">
            <a:off x="2695206" y="4352465"/>
            <a:ext cx="6801600" cy="12651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 flipH="1">
            <a:off x="6338388" y="2638044"/>
            <a:ext cx="42717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 flipH="1">
            <a:off x="1583485" y="2638044"/>
            <a:ext cx="42702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idx="1" type="body"/>
          </p:nvPr>
        </p:nvSpPr>
        <p:spPr>
          <a:xfrm flipH="1">
            <a:off x="6338364" y="2313433"/>
            <a:ext cx="4270200" cy="7041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 flipH="1">
            <a:off x="6338364" y="3143250"/>
            <a:ext cx="42702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3" type="body"/>
          </p:nvPr>
        </p:nvSpPr>
        <p:spPr>
          <a:xfrm flipH="1">
            <a:off x="1600284" y="3143250"/>
            <a:ext cx="42534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4" type="body"/>
          </p:nvPr>
        </p:nvSpPr>
        <p:spPr>
          <a:xfrm flipH="1">
            <a:off x="1583484" y="2313433"/>
            <a:ext cx="4270200" cy="7041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8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8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86" name="Google Shape;86;p8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8" name="Google Shape;98;p11"/>
          <p:cNvSpPr txBox="1"/>
          <p:nvPr>
            <p:ph type="title"/>
          </p:nvPr>
        </p:nvSpPr>
        <p:spPr>
          <a:xfrm flipH="1">
            <a:off x="6900528" y="2243828"/>
            <a:ext cx="4486800" cy="114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Tahoma"/>
              <a:buNone/>
              <a:defRPr sz="2200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" type="body"/>
          </p:nvPr>
        </p:nvSpPr>
        <p:spPr>
          <a:xfrm flipH="1">
            <a:off x="640020" y="804672"/>
            <a:ext cx="48159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00" name="Google Shape;100;p11"/>
          <p:cNvSpPr txBox="1"/>
          <p:nvPr>
            <p:ph idx="2" type="body"/>
          </p:nvPr>
        </p:nvSpPr>
        <p:spPr>
          <a:xfrm flipH="1">
            <a:off x="7281732" y="3549918"/>
            <a:ext cx="3794700" cy="219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1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1"/>
          <p:cNvSpPr txBox="1"/>
          <p:nvPr>
            <p:ph idx="11" type="ftr"/>
          </p:nvPr>
        </p:nvSpPr>
        <p:spPr>
          <a:xfrm flipH="1">
            <a:off x="6262428" y="6236208"/>
            <a:ext cx="5124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1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 b="0" i="0" sz="2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"/>
          <p:cNvSpPr txBox="1"/>
          <p:nvPr>
            <p:ph idx="1" type="body"/>
          </p:nvPr>
        </p:nvSpPr>
        <p:spPr>
          <a:xfrm flipH="1">
            <a:off x="2231064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8" name="Google Shape;38;p1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9" name="Google Shape;39;p1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0" name="Google Shape;40;p1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type="title"/>
          </p:nvPr>
        </p:nvSpPr>
        <p:spPr>
          <a:xfrm flipH="1">
            <a:off x="2231064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Tahoma"/>
              <a:buNone/>
              <a:defRPr b="0" i="0" sz="2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3"/>
          <p:cNvSpPr txBox="1"/>
          <p:nvPr>
            <p:ph idx="1" type="body"/>
          </p:nvPr>
        </p:nvSpPr>
        <p:spPr>
          <a:xfrm flipH="1">
            <a:off x="2231064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30200" lvl="2" marL="1371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0200" lvl="3" marL="1828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0200" lvl="4" marL="22860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0200" lvl="5" marL="27432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0" type="dt"/>
          </p:nvPr>
        </p:nvSpPr>
        <p:spPr>
          <a:xfrm flipH="1">
            <a:off x="1616871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1" name="Google Shape;51;p3"/>
          <p:cNvSpPr txBox="1"/>
          <p:nvPr>
            <p:ph idx="11" type="ftr"/>
          </p:nvPr>
        </p:nvSpPr>
        <p:spPr>
          <a:xfrm flipH="1">
            <a:off x="46905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2" name="Google Shape;52;p3"/>
          <p:cNvSpPr/>
          <p:nvPr>
            <p:ph idx="12" type="sldNum"/>
          </p:nvPr>
        </p:nvSpPr>
        <p:spPr>
          <a:xfrm flipH="1">
            <a:off x="1067378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1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hyperlink" Target="mailto:hagige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0" name="Google Shape;130;p15"/>
          <p:cNvSpPr txBox="1"/>
          <p:nvPr>
            <p:ph type="ctrTitle"/>
          </p:nvPr>
        </p:nvSpPr>
        <p:spPr>
          <a:xfrm flipH="1">
            <a:off x="7459084" y="1192779"/>
            <a:ext cx="3996600" cy="1231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</a:pPr>
            <a:r>
              <a:rPr lang="iw-IL" sz="32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מה היא בורסה</a:t>
            </a:r>
            <a:endParaRPr/>
          </a:p>
        </p:txBody>
      </p:sp>
      <p:pic>
        <p:nvPicPr>
          <p:cNvPr descr="נתוני מסחר פיננסי" id="131" name="Google Shape;1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10"/>
            <a:ext cx="609599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>
            <p:ph idx="1" type="subTitle"/>
          </p:nvPr>
        </p:nvSpPr>
        <p:spPr>
          <a:xfrm flipH="1">
            <a:off x="6421363" y="2958957"/>
            <a:ext cx="5280900" cy="3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בורסה לניירות ערך היא גוף עסקי המקיים שוק מוסדר למסחר בניירות ערך13. היא משמשת כפלטפורמה שבה חברות מנפיקות מניות, המייצגות חלקי בעלות בחברה, ומשקיעים יכולים לרכוש ולמכור ניירות ערך אלה.</a:t>
            </a:r>
            <a:endParaRPr/>
          </a:p>
          <a:p>
            <a:pPr indent="0" lvl="0" marL="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מאפיינים עיקריים</a:t>
            </a:r>
            <a:endParaRPr/>
          </a:p>
          <a:p>
            <a:pPr indent="0" lvl="0" marL="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שווקים: בבורסה מתקיימים שני שווקים עיקריים:</a:t>
            </a:r>
            <a:endParaRPr/>
          </a:p>
          <a:p>
            <a:pPr indent="0" lvl="0" marL="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השוק הראשוני (שוק ההנפקות): בו נפגשים הגופים המעוניינים לגייס הון וציבור המשקיעים.</a:t>
            </a:r>
            <a:endParaRPr/>
          </a:p>
          <a:p>
            <a:pPr indent="0" lvl="0" marL="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iw-IL">
                <a:latin typeface="Quattrocento Sans"/>
                <a:ea typeface="Quattrocento Sans"/>
                <a:cs typeface="Quattrocento Sans"/>
                <a:sym typeface="Quattrocento Sans"/>
              </a:rPr>
              <a:t>השוק המשני: בו נערך המסחר היומי בניירות הערך הרשומים.</a:t>
            </a:r>
            <a:endParaRPr/>
          </a:p>
          <a:p>
            <a:pPr indent="0" lvl="0" marL="0" rtl="1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/>
        </p:nvSpPr>
        <p:spPr>
          <a:xfrm>
            <a:off x="3962400" y="2190393"/>
            <a:ext cx="8051100" cy="3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שווקים: בבורסה מתקיימים שני שווקים עיקריים: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השוק הראשוני (שוק ההנפקות): בו נפגשים הגופים המעוניינים לגייס הון וציבור המשקיעים.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השוק המשני: בו נערך המסחר היומי בניירות הערך הרשומים13.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סוגי ניירות ערך: בבורסה נסחרים מגוון ניירות ערך, כגון מניות, איגרות חוב, כתבי אופציה ועוד.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iw-IL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פיקוח: חברות הנסחרות בבורסה כפופות לכללי אסדרה שונים, הן מצד הבורסה עצמה והן מצד רשויות ממשלתיות.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 flipH="1">
            <a:off x="6277600" y="340024"/>
            <a:ext cx="5478600" cy="1571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שווקים</a:t>
            </a:r>
            <a:endParaRPr b="0" i="0" sz="11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69204" y="0"/>
            <a:ext cx="52706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/>
        </p:nvSpPr>
        <p:spPr>
          <a:xfrm>
            <a:off x="6277509" y="2339051"/>
            <a:ext cx="5787000" cy="26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iw-IL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שווקים: בבורסה מתקיימים שני שווקים עיקריים: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iw-IL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השוק הראשוני (שוק ההנפקות): בו נפגשים הגופים המעוניינים לגייס הון וציבור המשקיעים1.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iw-IL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השוק המשני: בו נערך המסחר היומי בניירות הערך הרשומים13.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iw-IL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סוגי ניירות ערך: בבורסה נסחרים מגוון ניירות ערך, כגון מניות, איגרות חוב, כתבי אופציה ועוד.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iw-IL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פיקוח: חברות הנסחרות בבורסה כפופות לכללי אסדרה שונים, הן מצד הבורסה עצמה והן מצד רשויות ממשלתיות.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 flipH="1">
            <a:off x="6489659" y="340024"/>
            <a:ext cx="5375400" cy="1571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</a:pPr>
            <a:r>
              <a:rPr b="0" i="0" lang="iw-IL" sz="3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שווקים</a:t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40985" r="0" t="1487"/>
          <a:stretch/>
        </p:blipFill>
        <p:spPr>
          <a:xfrm>
            <a:off x="-119743" y="0"/>
            <a:ext cx="62157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/>
        </p:nvSpPr>
        <p:spPr>
          <a:xfrm>
            <a:off x="6277509" y="2339051"/>
            <a:ext cx="5787000" cy="16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יתרונות לחברות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חברה המנפיקה בבורסה נהנית ממספר יתרונות: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גיוס הון ללא עלויות ריבית ושיפור החוסן הפיננסי1.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העלאת מיצוב החברה ושיפור תדמיתה1.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אפשרות לגיוסי הון נוספים בעתיד1.</a:t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 flipH="1">
            <a:off x="6489659" y="340024"/>
            <a:ext cx="5375400" cy="1571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None/>
            </a:pPr>
            <a:r>
              <a:rPr b="0" i="0" lang="iw-IL" sz="3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יתרונות</a:t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 rotWithShape="1">
          <a:blip r:embed="rId3">
            <a:alphaModFix/>
          </a:blip>
          <a:srcRect b="0" l="40985" r="0" t="1487"/>
          <a:stretch/>
        </p:blipFill>
        <p:spPr>
          <a:xfrm>
            <a:off x="-119743" y="0"/>
            <a:ext cx="62157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/>
        </p:nvSpPr>
        <p:spPr>
          <a:xfrm>
            <a:off x="6096000" y="2287680"/>
            <a:ext cx="57870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iw-IL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קובץ אגח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iw-IL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קובץ מניות</a:t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 flipH="1">
            <a:off x="6689027" y="391395"/>
            <a:ext cx="5375400" cy="1571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Quattrocento Sans"/>
              <a:buNone/>
            </a:pPr>
            <a:r>
              <a:rPr b="0" i="0" lang="iw-IL" sz="3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דוגמה להנפקה</a:t>
            </a:r>
            <a:endParaRPr b="0" i="0" sz="18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 rotWithShape="1">
          <a:blip r:embed="rId3">
            <a:alphaModFix/>
          </a:blip>
          <a:srcRect b="0" l="40985" r="0" t="1487"/>
          <a:stretch/>
        </p:blipFill>
        <p:spPr>
          <a:xfrm>
            <a:off x="-119743" y="0"/>
            <a:ext cx="62157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0C0C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>
            <p:ph type="title"/>
          </p:nvPr>
        </p:nvSpPr>
        <p:spPr>
          <a:xfrm flipH="1">
            <a:off x="1558035" y="978776"/>
            <a:ext cx="4451700" cy="1175100"/>
          </a:xfrm>
          <a:prstGeom prst="rect">
            <a:avLst/>
          </a:prstGeom>
          <a:noFill/>
          <a:ln cap="sq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</a:pPr>
            <a:r>
              <a:rPr lang="iw-IL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תודה</a:t>
            </a:r>
            <a:endParaRPr/>
          </a:p>
        </p:txBody>
      </p:sp>
      <p:pic>
        <p:nvPicPr>
          <p:cNvPr descr="כף יד עם עט מצביעה על נתונים פיננסיים" id="167" name="Google Shape;16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4675" y="10"/>
            <a:ext cx="4657324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>
            <p:ph idx="1" type="body"/>
          </p:nvPr>
        </p:nvSpPr>
        <p:spPr>
          <a:xfrm flipH="1">
            <a:off x="1664545" y="2545577"/>
            <a:ext cx="42219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פרטי התקשרות: חגי גלר</a:t>
            </a:r>
            <a:endParaRPr/>
          </a:p>
          <a:p>
            <a:pPr indent="0" lvl="0" marL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מייל: </a:t>
            </a:r>
            <a:r>
              <a:rPr lang="iw-IL" sz="24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4"/>
              </a:rPr>
              <a:t>hagige@gmail.com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endParaRPr sz="24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חבילה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חבילה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ערכת נושא של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